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92574-0296-D1FB-D7CB-1EFB2A8D93C6}" v="122" dt="2025-07-29T11:54:01.989"/>
    <p1510:client id="{DBCE31C1-8692-0607-F944-54A5DDE26EAC}" v="168" dt="2025-07-29T12:29:51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fr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fr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fr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fr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"/>
              <a:t>Modifiez le style du titre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"/>
              <a:t>Cliquez pour modifier les styles du texte du masque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"/>
              <a:t>Cliquez pour modifier les styles du texte du masque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"/>
              <a:t>Cliquez pour modifier les styles du texte du masque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"/>
              <a:t>Cliquez pour modifier les styles du texte du masque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"/>
              <a:t>Cliquez pour modifier les styles du texte du masque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"/>
              <a:t>CLIQUEZ POUR MODIFIER LES STYLES DE TEXTE PRINCIPAL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"/>
              <a:t>Cliquez pour modifier les styles du texte du masque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"/>
              <a:t>CLIQUEZ POUR MODIFIER LES STYLES DE TEXTE PRINCIPAL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"/>
              <a:t>Cliquez pour modifier les styles du texte du masque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"/>
              <a:t>Cliquez pour modifier les styles du texte du masque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"/>
              <a:t>Cliquez pour modifier les styles du texte du masque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0%B3%D0%BE%D0%B2%D0%BE%D1%80_%D0%BE_%D0%95%D0%B2%D1%80%D0%BE%D0%BF%D0%B5%D0%B9%D1%81%D0%BA%D0%BE%D0%BC_%D1%81%D0%BE%D1%8E%D0%B7%D0%B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imecast.blogspot.com/2020/03/seguimos-aprendiendo-sobre-la-union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relord-zuko.deviantart.com/art/L-Union-europeen-26731675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ercizi1.blogspot.com/2012/04/soggetti-del-diritto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5717482@N07/1132218313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3D4B345-973E-ADAD-1E22-9F43C4005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9466" y="2478558"/>
            <a:ext cx="4525904" cy="2421464"/>
          </a:xfrm>
        </p:spPr>
        <p:txBody>
          <a:bodyPr>
            <a:normAutofit fontScale="90000"/>
          </a:bodyPr>
          <a:lstStyle/>
          <a:p>
            <a:r>
              <a:rPr lang="fr"/>
              <a:t> Hiérarchie du droit de l'Union européenne</a:t>
            </a:r>
            <a:endParaRPr lang="fr-FR"/>
          </a:p>
        </p:txBody>
      </p:sp>
      <p:pic>
        <p:nvPicPr>
          <p:cNvPr id="2" name="Image 1" descr="Une image contenant livre, texte, fournitures de bureau, papier&#10;&#10;Le contenu généré par l’IA peut être incorrect.">
            <a:extLst>
              <a:ext uri="{FF2B5EF4-FFF2-40B4-BE49-F238E27FC236}">
                <a16:creationId xmlns:a16="http://schemas.microsoft.com/office/drawing/2014/main" id="{49221115-44AA-E598-3B9C-4E90ED75D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4279" y="2305352"/>
            <a:ext cx="5604076" cy="27874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C0C10C57-31D5-0E0F-A487-795D1B31343D}"/>
              </a:ext>
            </a:extLst>
          </p:cNvPr>
          <p:cNvSpPr txBox="1"/>
          <p:nvPr/>
        </p:nvSpPr>
        <p:spPr>
          <a:xfrm>
            <a:off x="5256836" y="6684320"/>
            <a:ext cx="3597798" cy="13423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"/>
              <a:t>ThePhoto par PhotoAuthor est fournie sous licence CCYYSA.</a:t>
            </a:r>
          </a:p>
        </p:txBody>
      </p:sp>
    </p:spTree>
    <p:extLst>
      <p:ext uri="{BB962C8B-B14F-4D97-AF65-F5344CB8AC3E}">
        <p14:creationId xmlns:p14="http://schemas.microsoft.com/office/powerpoint/2010/main" val="204257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2219C-8D6C-D451-A737-E62FEE14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131425" cy="1456267"/>
          </a:xfrm>
        </p:spPr>
        <p:txBody>
          <a:bodyPr/>
          <a:lstStyle/>
          <a:p>
            <a:r>
              <a:rPr lang="fr"/>
              <a:t>️ Droit primaire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81273F-226C-37C9-D579-11D9B855A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318286" cy="3649133"/>
          </a:xfrm>
        </p:spPr>
        <p:txBody>
          <a:bodyPr/>
          <a:lstStyle/>
          <a:p>
            <a:r>
              <a:rPr lang="fr" sz="2400"/>
              <a:t>- Traités de l'UE (TUE et TFUE)
- Protocoles et annexes aux traités
- Charte des droits fondamentaux
 Il constitue la base de l'ensemble de l'ordre juridique de l'UE</a:t>
            </a:r>
            <a:endParaRPr lang="it-IT" sz="2400">
              <a:ea typeface="Calibri"/>
              <a:cs typeface="Calibri"/>
            </a:endParaRPr>
          </a:p>
          <a:p>
            <a:endParaRPr lang="fr-FR"/>
          </a:p>
        </p:txBody>
      </p:sp>
      <p:pic>
        <p:nvPicPr>
          <p:cNvPr id="7" name="Image 6" descr="Une image contenant habits, costume, homme, personne&#10;&#10;Le contenu généré par l’IA peut être incorrect.">
            <a:extLst>
              <a:ext uri="{FF2B5EF4-FFF2-40B4-BE49-F238E27FC236}">
                <a16:creationId xmlns:a16="http://schemas.microsoft.com/office/drawing/2014/main" id="{10E6AD1B-BB0C-3092-992D-22391819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0782" y="2289865"/>
            <a:ext cx="5632175" cy="3139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9C8C0B7-E5A4-D95C-15BC-929E635CB03B}"/>
              </a:ext>
            </a:extLst>
          </p:cNvPr>
          <p:cNvSpPr txBox="1"/>
          <p:nvPr/>
        </p:nvSpPr>
        <p:spPr>
          <a:xfrm>
            <a:off x="6040782" y="5584134"/>
            <a:ext cx="5632175" cy="7454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fr"/>
              <a:t>ThePhoto par PhotoAuthor est fournie sous licence CCYYSA.</a:t>
            </a:r>
          </a:p>
        </p:txBody>
      </p:sp>
    </p:spTree>
    <p:extLst>
      <p:ext uri="{BB962C8B-B14F-4D97-AF65-F5344CB8AC3E}">
        <p14:creationId xmlns:p14="http://schemas.microsoft.com/office/powerpoint/2010/main" val="232112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1DAFD-987D-12A8-C06B-1CF80155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Droit dérivé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589C33-EA12-B0CA-1097-90753E1F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974122" cy="36491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" sz="2400"/>
              <a:t>- Réglementation : immédiatement applicable
- Directives : contraignante en termes de résultats, liberté d'exécution
- Décisions : obligatoires pour les bénéficiaires
- Recommandations/avis : non contraignants
 Ils doivent respecter le droit primaire</a:t>
            </a:r>
            <a:endParaRPr lang="fr-FR" sz="24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 descr="Une image contenant texte, papier, écriture manuscrite, encre&#10;&#10;Le contenu généré par l’IA peut être incorrect.">
            <a:extLst>
              <a:ext uri="{FF2B5EF4-FFF2-40B4-BE49-F238E27FC236}">
                <a16:creationId xmlns:a16="http://schemas.microsoft.com/office/drawing/2014/main" id="{BB5F4B33-8A78-2034-EE66-B0E13AE4E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51737" y="1712292"/>
            <a:ext cx="5476525" cy="3775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83DC3E3-87EA-8D0A-4089-C13AEFDCBE2A}"/>
              </a:ext>
            </a:extLst>
          </p:cNvPr>
          <p:cNvSpPr txBox="1"/>
          <p:nvPr/>
        </p:nvSpPr>
        <p:spPr>
          <a:xfrm>
            <a:off x="8890622" y="5940838"/>
            <a:ext cx="2881105" cy="11871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fr"/>
              <a:t>ThePhoto par PhotoAuthor est fournie sous licence CCYYSA.</a:t>
            </a:r>
          </a:p>
        </p:txBody>
      </p:sp>
    </p:spTree>
    <p:extLst>
      <p:ext uri="{BB962C8B-B14F-4D97-AF65-F5344CB8AC3E}">
        <p14:creationId xmlns:p14="http://schemas.microsoft.com/office/powerpoint/2010/main" val="86709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05CB8-BE61-0FEB-E388-E873866C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⚖️Principes généraux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D7688-E1D0-FD25-9159-E931E099D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786382" cy="3649133"/>
          </a:xfrm>
        </p:spPr>
        <p:txBody>
          <a:bodyPr>
            <a:normAutofit/>
          </a:bodyPr>
          <a:lstStyle/>
          <a:p>
            <a:r>
              <a:rPr lang="fr" sz="2400"/>
              <a:t>-Proportionnalité
-Légalité
- Non-discrimination
- Protection de la confiance
 Utilisé par la Cour de justice de l'UE pour l'interprétation des règles</a:t>
            </a:r>
            <a:endParaRPr lang="fr-FR" sz="2400"/>
          </a:p>
        </p:txBody>
      </p:sp>
      <p:pic>
        <p:nvPicPr>
          <p:cNvPr id="7" name="Image 6" descr="Une image contenant texte, capture d’écran, Police, diagramme&#10;&#10;Le contenu généré par l’IA peut être incorrect.">
            <a:extLst>
              <a:ext uri="{FF2B5EF4-FFF2-40B4-BE49-F238E27FC236}">
                <a16:creationId xmlns:a16="http://schemas.microsoft.com/office/drawing/2014/main" id="{E74D7938-8AB5-FF4B-9713-578C4FDA6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50591" y="2631937"/>
            <a:ext cx="6336471" cy="251073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4E987BB-3C28-7BB9-E0CF-B4B2F558E2E1}"/>
              </a:ext>
            </a:extLst>
          </p:cNvPr>
          <p:cNvSpPr txBox="1"/>
          <p:nvPr/>
        </p:nvSpPr>
        <p:spPr>
          <a:xfrm>
            <a:off x="7118764" y="5208933"/>
            <a:ext cx="4768298" cy="25123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fr"/>
              <a:t>ThePhoto par PhotoAuthor est fournie sous licence CCYYSA.</a:t>
            </a:r>
          </a:p>
        </p:txBody>
      </p:sp>
    </p:spTree>
    <p:extLst>
      <p:ext uri="{BB962C8B-B14F-4D97-AF65-F5344CB8AC3E}">
        <p14:creationId xmlns:p14="http://schemas.microsoft.com/office/powerpoint/2010/main" val="49791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B9AC6-B3A4-F59E-E573-8AD29476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️ La jurisprudence de la CJUE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3F2F12-8321-812D-39E4-3131BC20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963078" cy="3649133"/>
          </a:xfrm>
        </p:spPr>
        <p:txBody>
          <a:bodyPr>
            <a:normAutofit/>
          </a:bodyPr>
          <a:lstStyle/>
          <a:p>
            <a:r>
              <a:rPr lang="fr" sz="2400"/>
              <a:t>- Jugements exécutoires
- Interprète et développe le droit de l'UE
 Elle joue un rôle fondamental dans l'évolution du droit européen</a:t>
            </a:r>
            <a:endParaRPr lang="fr-FR" sz="2400"/>
          </a:p>
        </p:txBody>
      </p:sp>
      <p:pic>
        <p:nvPicPr>
          <p:cNvPr id="4" name="Image 3" descr="Une image contenant texte, bâtiment, ciel, logo&#10;&#10;Le contenu généré par l’IA peut être incorrect.">
            <a:extLst>
              <a:ext uri="{FF2B5EF4-FFF2-40B4-BE49-F238E27FC236}">
                <a16:creationId xmlns:a16="http://schemas.microsoft.com/office/drawing/2014/main" id="{FF838B44-0C9F-689D-556C-0F698565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18853" y="2220291"/>
            <a:ext cx="4728817" cy="35438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3F11D0-6F9D-E0CA-E002-4C59EB5464F4}"/>
              </a:ext>
            </a:extLst>
          </p:cNvPr>
          <p:cNvSpPr txBox="1"/>
          <p:nvPr/>
        </p:nvSpPr>
        <p:spPr>
          <a:xfrm>
            <a:off x="8474765" y="6018142"/>
            <a:ext cx="2972904" cy="6350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fr"/>
              <a:t>ThePhoto par PhotoAuthor est fournie sous licence CCYYSA.</a:t>
            </a:r>
          </a:p>
        </p:txBody>
      </p:sp>
    </p:spTree>
    <p:extLst>
      <p:ext uri="{BB962C8B-B14F-4D97-AF65-F5344CB8AC3E}">
        <p14:creationId xmlns:p14="http://schemas.microsoft.com/office/powerpoint/2010/main" val="335482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9C671-C2D0-DE56-8DB5-4A6C1AF7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Relations avec le droit national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7D603-879C-F043-F9ED-F46F6BD6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488208" cy="3649133"/>
          </a:xfrm>
        </p:spPr>
        <p:txBody>
          <a:bodyPr/>
          <a:lstStyle/>
          <a:p>
            <a:r>
              <a:rPr lang="fr" sz="2400"/>
              <a:t>- Les législations nationales doivent être conformes au droit de l'UE
- Principe de primauté : le droit de l'UE prévaut en cas de conflit</a:t>
            </a:r>
          </a:p>
          <a:p>
            <a:endParaRPr lang="fr-FR"/>
          </a:p>
        </p:txBody>
      </p:sp>
      <p:pic>
        <p:nvPicPr>
          <p:cNvPr id="4" name="Image 3" descr="Image vectorielle gratuite: Union Européenne, Drapeaux, Étoiles - Image ...">
            <a:extLst>
              <a:ext uri="{FF2B5EF4-FFF2-40B4-BE49-F238E27FC236}">
                <a16:creationId xmlns:a16="http://schemas.microsoft.com/office/drawing/2014/main" id="{F01B7348-ADA4-26BE-7023-8C1477BAA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129" y="2062369"/>
            <a:ext cx="5764697" cy="3649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863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92F29-D434-312B-7C1D-BFB224EC3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fr"/>
              <a:t>Hiérarchie </a:t>
            </a:r>
            <a:endParaRPr lang="fr-FR"/>
          </a:p>
        </p:txBody>
      </p:sp>
      <p:pic>
        <p:nvPicPr>
          <p:cNvPr id="6" name="Espace réservé du contenu 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1F995607-E315-3AF7-A0D9-5A5DA705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256"/>
          <a:stretch>
            <a:fillRect/>
          </a:stretch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2194AD0-A806-7437-47DA-6730C350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L'image</a:t>
            </a:r>
            <a:r>
              <a:rPr lang="en-US" dirty="0">
                <a:ea typeface="Calibri"/>
                <a:cs typeface="Calibri"/>
              </a:rPr>
              <a:t> ci-</a:t>
            </a:r>
            <a:r>
              <a:rPr lang="en-US" dirty="0" err="1">
                <a:ea typeface="Calibri"/>
                <a:cs typeface="Calibri"/>
              </a:rPr>
              <a:t>contre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résume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l'ensemble</a:t>
            </a:r>
            <a:r>
              <a:rPr lang="en-US" dirty="0">
                <a:ea typeface="Calibri"/>
                <a:cs typeface="Calibri"/>
              </a:rPr>
              <a:t> de la </a:t>
            </a:r>
            <a:r>
              <a:rPr lang="en-US" dirty="0" err="1">
                <a:ea typeface="Calibri"/>
                <a:cs typeface="Calibri"/>
              </a:rPr>
              <a:t>présentation</a:t>
            </a:r>
            <a:r>
              <a:rPr lang="en-US" dirty="0">
                <a:ea typeface="Calibri"/>
                <a:cs typeface="Calibri"/>
              </a:rPr>
              <a:t>. Elle a </a:t>
            </a:r>
            <a:r>
              <a:rPr lang="en-US" dirty="0" err="1">
                <a:ea typeface="Calibri"/>
                <a:cs typeface="Calibri"/>
              </a:rPr>
              <a:t>été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réalisée</a:t>
            </a:r>
            <a:r>
              <a:rPr lang="en-US" dirty="0">
                <a:ea typeface="Calibri"/>
                <a:cs typeface="Calibri"/>
              </a:rPr>
              <a:t> avec Copilot, le </a:t>
            </a:r>
            <a:r>
              <a:rPr lang="en-US" dirty="0" err="1">
                <a:ea typeface="Calibri"/>
                <a:cs typeface="Calibri"/>
              </a:rPr>
              <a:t>modèle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d'intelligence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artificielle</a:t>
            </a:r>
            <a:r>
              <a:rPr lang="en-US" dirty="0">
                <a:ea typeface="Calibri"/>
                <a:cs typeface="Calibri"/>
              </a:rPr>
              <a:t> de Microsoft. La </a:t>
            </a:r>
            <a:r>
              <a:rPr lang="en-US" dirty="0" err="1">
                <a:ea typeface="Calibri"/>
                <a:cs typeface="Calibri"/>
              </a:rPr>
              <a:t>traduction</a:t>
            </a:r>
            <a:r>
              <a:rPr lang="en-US" dirty="0">
                <a:ea typeface="Calibri"/>
                <a:cs typeface="Calibri"/>
              </a:rPr>
              <a:t> de </a:t>
            </a:r>
            <a:r>
              <a:rPr lang="en-US" dirty="0" err="1">
                <a:ea typeface="Calibri"/>
                <a:cs typeface="Calibri"/>
              </a:rPr>
              <a:t>l'italien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vers</a:t>
            </a:r>
            <a:r>
              <a:rPr lang="en-US" dirty="0">
                <a:ea typeface="Calibri"/>
                <a:cs typeface="Calibri"/>
              </a:rPr>
              <a:t> le français a </a:t>
            </a:r>
            <a:r>
              <a:rPr lang="en-US" dirty="0" err="1">
                <a:ea typeface="Calibri"/>
                <a:cs typeface="Calibri"/>
              </a:rPr>
              <a:t>elle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aussi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été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réalisée</a:t>
            </a:r>
            <a:r>
              <a:rPr lang="en-US" dirty="0">
                <a:ea typeface="Calibri"/>
                <a:cs typeface="Calibri"/>
              </a:rPr>
              <a:t> avec Copilot.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62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7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Céleste</vt:lpstr>
      <vt:lpstr> Hiérarchie du droit de l'Union européenne</vt:lpstr>
      <vt:lpstr>️ Droit primaire</vt:lpstr>
      <vt:lpstr>Droit dérivé</vt:lpstr>
      <vt:lpstr>⚖️Principes généraux</vt:lpstr>
      <vt:lpstr>️ La jurisprudence de la CJUE</vt:lpstr>
      <vt:lpstr>Relations avec le droit national</vt:lpstr>
      <vt:lpstr>Hiérarchie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17</cp:revision>
  <dcterms:modified xsi:type="dcterms:W3CDTF">2025-07-29T12:30:03Z</dcterms:modified>
</cp:coreProperties>
</file>